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60" r:id="rId5"/>
    <p:sldId id="278" r:id="rId6"/>
    <p:sldId id="264" r:id="rId7"/>
    <p:sldId id="288" r:id="rId8"/>
    <p:sldId id="262" r:id="rId9"/>
    <p:sldId id="286" r:id="rId10"/>
    <p:sldId id="265" r:id="rId11"/>
    <p:sldId id="266" r:id="rId12"/>
    <p:sldId id="267" r:id="rId13"/>
    <p:sldId id="269" r:id="rId14"/>
    <p:sldId id="289" r:id="rId15"/>
    <p:sldId id="268" r:id="rId16"/>
    <p:sldId id="274" r:id="rId17"/>
    <p:sldId id="279" r:id="rId18"/>
    <p:sldId id="276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00009-43B5-4209-8DF6-164E4725150A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0081D-39D4-4184-B9FE-4DBADDFC40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38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72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366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2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2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057E-382F-4691-BAE2-99F4C323E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E67E8-ADA1-4C02-B05A-25F6CEC59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15666-EBAC-4489-A5B2-82B68C2E6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98406-D9D2-4E9C-94E4-0A6BB8339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17F8-1751-4AA1-8A65-48A18A93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6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AE0C-41CD-4B2A-87FF-32F61A29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E1B17-E313-4B48-BDD1-E4E4D53FD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86F25-8635-4907-9048-2C3BCCB7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636B2-873E-4C40-BAF2-56A198E4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F63BC-11A7-4773-8C8A-277E6CF0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37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BA576-C3E5-4E4F-B600-B79B379DD0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F9E73-2CE1-416F-A907-45968E2C4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602CB-9E83-40B6-891D-4C00F0EB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ABEE1-553B-437B-AFF1-11228A53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75670-1756-4556-BB9A-4BC2C00E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305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17A2-C50E-4CCA-8F6F-D1605976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E5E32-09AE-46CB-AC30-4D37BB2C3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98F65-B127-49C4-8462-E7DE3B48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49C85-8BDE-4379-B8DC-4A20E3D9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03947-0A4A-4C86-8996-CC9CF18D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52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0425-3DF2-4AB6-BF54-7A56E6A7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922C3C-55B2-47F6-B91B-DE7615F7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6DF91-8B5F-4C5C-806D-A3DEFB2C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2E614-1C70-4CDF-BC01-57C67E33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CCC64-3E09-4505-A428-4A23923F1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21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9E6E-76C8-45E8-94D7-C2D594EB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4C264-266F-4E38-A4E9-A92130CD5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3AA5F-A29C-404B-A383-B1D1354FE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C949A7-FC93-48F9-8CB1-D9C8C21C7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A34F7-E525-41EF-831F-5D0B227A2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CE6D6-FF28-4675-8AAD-232FFBA6D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42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E042-B54F-491F-A397-7DC5E1DD4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274CD-05A2-4383-83E9-094B20183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9C8B7-A38B-4CED-A893-33ABD41A63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EB1A3-BF0F-4260-BE68-42FCD9E76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1E48D-F648-4A52-B0C3-93B25BAE1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6FEE4-F6FC-4412-9716-45DAC52D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5A31E-3006-40A2-BFAC-FDAC0483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89019-3FB4-49AA-B4C1-F8A6CCC8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04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04A9-94AF-4400-8646-0A08F1C2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3A037-CF7A-4347-A9E6-974E07AB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0F673-E865-4DBF-B714-C2DF92164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620CD-2B8A-468C-A54F-69A81566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704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D21CC-FCA0-4EF8-B015-14C4A566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A47D4-E5F4-4AF0-A0D7-2D1E05C0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D8838-2A2B-405F-AE64-25F8448B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57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3AFF-D976-42CF-9109-E309070E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1560A-7133-431E-B2DE-F5E3634E2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0FAC9-42F0-415A-8FDE-B50618452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2F630-DEDA-43CC-BA66-9F0129806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62DF8-5E75-4983-9B70-BF66AFA5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1EFE2-8286-4022-AC06-2FE688FE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1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FD40-78FF-464A-AAE6-7EDED3F0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92E77F-03F6-40F9-95DB-D8E56673A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C6D51-C574-4C3C-889A-40CCADEB6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55705-A820-4F72-8E55-192EF27C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0A487-E883-4D31-82D7-4A98D865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8AD6F-0ED6-4323-8867-6CD80B38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098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E3463A-7F4B-461E-9D6D-C636525B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54BB9-B51C-4500-96E0-CD8975D3B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9A264-6A66-4D68-BD34-9EA59B2F5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CB4B1-EBC0-4ED6-B125-831FB2D7D94D}" type="datetimeFigureOut">
              <a:rPr lang="en-IN" smtClean="0"/>
              <a:t>06-10-2021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464D3-144E-4990-B346-15FFF86EC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DF64D-0F19-4DAC-AC05-B8B8833AE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5EA37-AF19-40F5-A1D1-8A2B46F4AB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56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xzc_2c6GM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32B91A-DA8B-4485-865F-AA1D9A5D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1"/>
          <a:stretch/>
        </p:blipFill>
        <p:spPr>
          <a:xfrm>
            <a:off x="6778755" y="606490"/>
            <a:ext cx="5413245" cy="5085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C01D93-1844-445B-A31B-5D4B00FC0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2333" y="1345562"/>
            <a:ext cx="7437248" cy="1864024"/>
          </a:xfrm>
        </p:spPr>
        <p:txBody>
          <a:bodyPr>
            <a:normAutofit fontScale="90000"/>
          </a:bodyPr>
          <a:lstStyle/>
          <a:p>
            <a:r>
              <a:rPr lang="en-US" sz="3300" b="1" dirty="0">
                <a:solidFill>
                  <a:srgbClr val="00B050"/>
                </a:solidFill>
                <a:latin typeface="Bell MT" panose="02020503060305020303" pitchFamily="18" charset="0"/>
              </a:rPr>
              <a:t>HEALTH AND LIFESTYLE</a:t>
            </a:r>
            <a:br>
              <a:rPr lang="en-US" sz="3300" b="1" dirty="0">
                <a:solidFill>
                  <a:srgbClr val="00B050"/>
                </a:solidFill>
                <a:latin typeface="Bell MT" panose="02020503060305020303" pitchFamily="18" charset="0"/>
              </a:rPr>
            </a:br>
            <a:r>
              <a:rPr lang="en-US" sz="3300" b="1" dirty="0">
                <a:solidFill>
                  <a:srgbClr val="00B050"/>
                </a:solidFill>
                <a:latin typeface="Bell MT" panose="02020503060305020303" pitchFamily="18" charset="0"/>
              </a:rPr>
              <a:t>CLASS - </a:t>
            </a:r>
            <a:r>
              <a:rPr lang="en-US" sz="33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5800" b="1" dirty="0">
                <a:solidFill>
                  <a:srgbClr val="00B050"/>
                </a:solidFill>
                <a:latin typeface="Bell MT" panose="02020503060305020303" pitchFamily="18" charset="0"/>
              </a:rPr>
              <a:t/>
            </a:r>
            <a:br>
              <a:rPr lang="en-US" sz="5800" b="1" dirty="0">
                <a:solidFill>
                  <a:srgbClr val="00B050"/>
                </a:solidFill>
                <a:latin typeface="Bell MT" panose="02020503060305020303" pitchFamily="18" charset="0"/>
              </a:rPr>
            </a:br>
            <a:r>
              <a:rPr lang="en-US" sz="5800" b="1" dirty="0">
                <a:latin typeface="Bell MT" panose="02020503060305020303" pitchFamily="18" charset="0"/>
              </a:rPr>
              <a:t>MACRONUTRIENT IMBALANCE</a:t>
            </a:r>
            <a:endParaRPr lang="en-IN" sz="5800" b="1" dirty="0">
              <a:latin typeface="Bell MT" panose="020205030603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A5338-DA22-44EE-AF18-753D831FE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0B291-FE4B-4367-ABBE-8762F9CFB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89" y="3725805"/>
            <a:ext cx="5694881" cy="30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55106-6BE8-4AAE-B0A4-CD111337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832" y="70771"/>
            <a:ext cx="7672491" cy="578498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b="1" dirty="0"/>
              <a:t>KWASHIORKOR (Calorie Deficiency)</a:t>
            </a:r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A611D2-2A5A-4718-9C84-3F4029B09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5087" y="2506662"/>
            <a:ext cx="2866913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AFC506-5B03-45AF-84D5-E6C7DD7643D7}"/>
              </a:ext>
            </a:extLst>
          </p:cNvPr>
          <p:cNvSpPr/>
          <p:nvPr/>
        </p:nvSpPr>
        <p:spPr>
          <a:xfrm>
            <a:off x="2568220" y="733246"/>
            <a:ext cx="6714133" cy="61247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Abdominal swelling, distension or bloating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Diarrhea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Enlarged liver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Fatigue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Odema</a:t>
            </a:r>
            <a:endParaRPr lang="en-US" sz="2800" b="1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Hair and nail changes, including brittle, reddish hair that are thin and soft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Irritability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Muscle wasting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Skin changes, including pigment loss, peeling, cracking and sores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Slowed growth leading to short stature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/>
              <a:t> Weight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16EF2-9076-42EE-96EF-56456C2FD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18" t="-1973" r="53756" b="1973"/>
          <a:stretch/>
        </p:blipFill>
        <p:spPr>
          <a:xfrm>
            <a:off x="-114019" y="-209069"/>
            <a:ext cx="2639506" cy="3638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DA96C-430B-4217-8EB3-3F593355F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81" t="19794" r="19223" b="23333"/>
          <a:stretch/>
        </p:blipFill>
        <p:spPr>
          <a:xfrm>
            <a:off x="-40431" y="3190892"/>
            <a:ext cx="2565918" cy="390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F12E-130D-4701-89D5-C8440DE3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350" y="140683"/>
            <a:ext cx="7595833" cy="1218448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MARASMUS </a:t>
            </a:r>
            <a:br>
              <a:rPr lang="en-US" b="1" dirty="0"/>
            </a:br>
            <a:r>
              <a:rPr lang="en-US" b="1" dirty="0"/>
              <a:t>(Protein and Energy Deficiency)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C321D-4E65-4024-80AD-57ED8249D615}"/>
              </a:ext>
            </a:extLst>
          </p:cNvPr>
          <p:cNvSpPr/>
          <p:nvPr/>
        </p:nvSpPr>
        <p:spPr>
          <a:xfrm>
            <a:off x="4594968" y="1454338"/>
            <a:ext cx="7100595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800" b="1" dirty="0"/>
              <a:t>Symptoms of Marasmus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dirty="0"/>
              <a:t> </a:t>
            </a:r>
            <a:r>
              <a:rPr lang="en-US" sz="2800" b="1" dirty="0"/>
              <a:t>Dizziness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/>
              <a:t> Weight loss (</a:t>
            </a:r>
            <a:r>
              <a:rPr lang="en-US" sz="2800" b="1" dirty="0">
                <a:solidFill>
                  <a:srgbClr val="FF0000"/>
                </a:solidFill>
              </a:rPr>
              <a:t>Muscle wasting</a:t>
            </a:r>
            <a:r>
              <a:rPr lang="en-US" sz="2800" b="1" dirty="0"/>
              <a:t>)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/>
              <a:t> Dehydration.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/>
              <a:t> Lack of energy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Stunted growth</a:t>
            </a:r>
            <a:r>
              <a:rPr lang="en-US" sz="2800" b="1" dirty="0"/>
              <a:t>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/>
              <a:t> Chronic </a:t>
            </a:r>
            <a:r>
              <a:rPr lang="en-US" sz="2800" b="1" dirty="0" err="1"/>
              <a:t>Diarrhoea</a:t>
            </a:r>
            <a:r>
              <a:rPr lang="en-US" sz="2800" b="1" dirty="0"/>
              <a:t>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Shrinkage of Stomach</a:t>
            </a:r>
            <a:r>
              <a:rPr lang="en-US" sz="2800" b="1" dirty="0"/>
              <a:t>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/>
              <a:t> Respiratory infections.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/>
              <a:t> Dry skin and brittle hair.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Underweight or loss of muscle mass and subcutaneous fat.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B285F-E15F-440B-AD8B-09416A85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17" y="184240"/>
            <a:ext cx="3875314" cy="64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7946C-F175-40EF-9F68-40FD19AA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660" y="691697"/>
            <a:ext cx="6417906" cy="885177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MARASMIC KWASHIORKOR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B016A-EA58-47D9-B6B9-243F2EF2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5" y="2062065"/>
            <a:ext cx="7417836" cy="2505269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just"/>
            <a:r>
              <a:rPr lang="en-US" b="1" dirty="0" err="1"/>
              <a:t>Marasmic</a:t>
            </a:r>
            <a:r>
              <a:rPr lang="en-US" b="1" dirty="0"/>
              <a:t> kwashiorkor</a:t>
            </a:r>
            <a:r>
              <a:rPr lang="en-US" dirty="0"/>
              <a:t> The most severe form of protein-energy malnutrition in children, with </a:t>
            </a:r>
            <a:r>
              <a:rPr lang="en-US" dirty="0">
                <a:solidFill>
                  <a:srgbClr val="FF0000"/>
                </a:solidFill>
              </a:rPr>
              <a:t>weight for height less than 60% of that expected</a:t>
            </a:r>
            <a:r>
              <a:rPr lang="en-US" dirty="0"/>
              <a:t>, and with </a:t>
            </a:r>
            <a:r>
              <a:rPr lang="en-US" dirty="0" err="1">
                <a:solidFill>
                  <a:srgbClr val="FF0000"/>
                </a:solidFill>
              </a:rPr>
              <a:t>oedema</a:t>
            </a:r>
            <a:r>
              <a:rPr lang="en-US" dirty="0"/>
              <a:t> and other symptoms of kwashiorkor.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837A2-B4BE-4AC7-BB05-ED013CE02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" y="74645"/>
            <a:ext cx="4175029" cy="67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7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C373FFB-4AB2-4B6B-96DB-53DDA2A46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96" y="2060821"/>
            <a:ext cx="7540691" cy="42473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Risks of eating too much protein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Weight gain.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breath. ...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Constipation. ...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Diarrhea. ...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Dehydration. ...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Kidney damage. ...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Increased cancer risk.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Heart disease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5E9244-A6A8-4D58-A4FD-6560B13B5248}"/>
              </a:ext>
            </a:extLst>
          </p:cNvPr>
          <p:cNvSpPr/>
          <p:nvPr/>
        </p:nvSpPr>
        <p:spPr>
          <a:xfrm>
            <a:off x="838200" y="529124"/>
            <a:ext cx="6895645" cy="615553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altLang="en-US" sz="3400" b="1" dirty="0">
                <a:latin typeface="Arial" panose="020B0604020202020204" pitchFamily="34" charset="0"/>
              </a:rPr>
              <a:t>EXCESS PROTEIN LEADS TO:  </a:t>
            </a:r>
            <a:r>
              <a:rPr lang="en-US" altLang="en-US" b="1" dirty="0">
                <a:latin typeface="Arial" panose="020B0604020202020204" pitchFamily="34" charset="0"/>
              </a:rPr>
              <a:t> 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4A80C-99B4-4585-8CA4-EF74828C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687" y="65994"/>
            <a:ext cx="3750341" cy="221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37ED8-2A5E-4EB4-873D-5173FC7F5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878" r="19048" b="5878"/>
          <a:stretch/>
        </p:blipFill>
        <p:spPr>
          <a:xfrm>
            <a:off x="8343687" y="2208291"/>
            <a:ext cx="3800742" cy="2214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1C8CF-F38B-4B43-ACE4-C988E9F9E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687" y="4494836"/>
            <a:ext cx="3848313" cy="238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9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269443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169" y="1160584"/>
            <a:ext cx="8827794" cy="5890665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Most underweight children live in:</a:t>
            </a:r>
          </a:p>
          <a:p>
            <a:pPr marL="514350" indent="-514350">
              <a:buFont typeface="+mj-lt"/>
              <a:buAutoNum type="alphaLcPeriod"/>
            </a:pPr>
            <a:r>
              <a:rPr lang="en-IN" b="1" dirty="0"/>
              <a:t>South America</a:t>
            </a:r>
          </a:p>
          <a:p>
            <a:pPr marL="514350" indent="-514350">
              <a:buFont typeface="+mj-lt"/>
              <a:buAutoNum type="alphaLcPeriod"/>
            </a:pPr>
            <a:r>
              <a:rPr lang="en-IN" b="1" dirty="0"/>
              <a:t>Africa</a:t>
            </a:r>
          </a:p>
          <a:p>
            <a:pPr marL="514350" indent="-514350">
              <a:buFont typeface="+mj-lt"/>
              <a:buAutoNum type="alphaLcPeriod"/>
            </a:pPr>
            <a:r>
              <a:rPr lang="en-IN" b="1" dirty="0"/>
              <a:t>Latin America</a:t>
            </a:r>
          </a:p>
          <a:p>
            <a:pPr marL="514350" indent="-514350">
              <a:buFont typeface="+mj-lt"/>
              <a:buAutoNum type="alphaLcPeriod"/>
            </a:pPr>
            <a:r>
              <a:rPr lang="en-IN" b="1" dirty="0"/>
              <a:t>Asia</a:t>
            </a:r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2. Malnutrition can be caused by…</a:t>
            </a:r>
          </a:p>
          <a:p>
            <a:pPr marL="514350" indent="-514350">
              <a:buFont typeface="+mj-lt"/>
              <a:buAutoNum type="alphaLcPeriod"/>
            </a:pPr>
            <a:r>
              <a:rPr lang="en-IN" b="1" dirty="0"/>
              <a:t>Household food insecurity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Inadequate care and feeding practices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Poor sanitation and lack public health services</a:t>
            </a:r>
          </a:p>
          <a:p>
            <a:pPr marL="514350" indent="-514350">
              <a:buFont typeface="+mj-lt"/>
              <a:buAutoNum type="alphaLcPeriod"/>
            </a:pPr>
            <a:r>
              <a:rPr lang="en-IN" b="1" dirty="0"/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191814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7D0B-70BC-4899-81A6-E4521410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766" y="261774"/>
            <a:ext cx="1830357" cy="876560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FATS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2211-D959-471F-911D-7D3CEF08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22" y="1334279"/>
            <a:ext cx="7801947" cy="5392576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Signs of fat deficiency: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Dry and scaly skin.</a:t>
            </a:r>
          </a:p>
          <a:p>
            <a:r>
              <a:rPr lang="en-US" b="1" dirty="0"/>
              <a:t>Dry eyes.</a:t>
            </a:r>
          </a:p>
          <a:p>
            <a:r>
              <a:rPr lang="en-US" b="1" dirty="0"/>
              <a:t>Feeling constantly cold.</a:t>
            </a:r>
          </a:p>
          <a:p>
            <a:r>
              <a:rPr lang="en-US" b="1" dirty="0"/>
              <a:t>Dry hair and/or hair loss.</a:t>
            </a:r>
          </a:p>
          <a:p>
            <a:r>
              <a:rPr lang="en-US" b="1" dirty="0"/>
              <a:t>Hormonal problems, including loss of menstrual cycle.</a:t>
            </a:r>
          </a:p>
          <a:p>
            <a:r>
              <a:rPr lang="en-US" b="1" dirty="0"/>
              <a:t>Inability to feel full/always feeling hungry.</a:t>
            </a:r>
          </a:p>
          <a:p>
            <a:r>
              <a:rPr lang="en-US" b="1" dirty="0"/>
              <a:t>Issues concentrating and/or mental fatigue.</a:t>
            </a:r>
          </a:p>
          <a:p>
            <a:r>
              <a:rPr lang="en-US" b="1" dirty="0"/>
              <a:t>Deficiencies in fat-soluble vitamins.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DECC3-2EC9-4B68-BE32-7EAD3920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832" y="26776"/>
            <a:ext cx="3600378" cy="2073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B1E124-95F0-4446-A825-A78AE1D70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832" y="2150445"/>
            <a:ext cx="3573523" cy="2378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ED0F0-E0C5-4B1B-B198-B63A35A80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978" y="4561109"/>
            <a:ext cx="3600378" cy="225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7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E7D0B-70BC-4899-81A6-E4521410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356" y="625384"/>
            <a:ext cx="4781626" cy="876560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EXCESS FAT LEADS TO: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2211-D959-471F-911D-7D3CEF082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913" y="2277296"/>
            <a:ext cx="7801947" cy="151155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/>
          </a:bodyPr>
          <a:lstStyle/>
          <a:p>
            <a:r>
              <a:rPr lang="en-US" b="1" dirty="0"/>
              <a:t>Eating too much saturated fats in your diet can </a:t>
            </a:r>
            <a:r>
              <a:rPr lang="en-US" b="1" dirty="0">
                <a:solidFill>
                  <a:srgbClr val="FF0000"/>
                </a:solidFill>
              </a:rPr>
              <a:t>raise "bad" LDL cholesterol</a:t>
            </a:r>
            <a:r>
              <a:rPr lang="en-US" b="1" dirty="0"/>
              <a:t> in your blood</a:t>
            </a:r>
          </a:p>
          <a:p>
            <a:r>
              <a:rPr lang="en-US" b="1" dirty="0"/>
              <a:t>Increase the risk of </a:t>
            </a:r>
            <a:r>
              <a:rPr lang="en-US" b="1" dirty="0">
                <a:solidFill>
                  <a:srgbClr val="FF0000"/>
                </a:solidFill>
              </a:rPr>
              <a:t>Obesity, heart disease and stroke</a:t>
            </a:r>
            <a:r>
              <a:rPr lang="en-US" b="1" dirty="0"/>
              <a:t>.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3BBD4-03ED-4A57-99E3-F66164233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816" y="46656"/>
            <a:ext cx="3350539" cy="2071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C540C-1308-4F2C-8AF6-8154477D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848" y="2194159"/>
            <a:ext cx="3545633" cy="2443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562FB6-284B-4938-BD32-AC744BA3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752" y="4786910"/>
            <a:ext cx="3060440" cy="202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269443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11" y="1094596"/>
            <a:ext cx="8827794" cy="5890665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HDL and LDL Cholesterol are commonly known as _____ and ______ respectively.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Good cholesterol and Bad cholesterol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Bad cholesterol and Good cholesterol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Assimilatory cholesterol and oxidative cholesterol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Oxidative cholesterol and Assimilatory cholesterol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2.  Rancidity of lipids of lipid-rich foodstuff is because of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Reduction of fatty acids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Hydrogenation of unsaturated fatty acids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Dehydrogenation of saturated fatty acids</a:t>
            </a:r>
          </a:p>
          <a:p>
            <a:pPr marL="514350" indent="-514350">
              <a:buFont typeface="+mj-lt"/>
              <a:buAutoNum type="alphaLcPeriod"/>
            </a:pPr>
            <a:r>
              <a:rPr lang="en-US" b="1" dirty="0"/>
              <a:t>Oxidation of fatty acids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1989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7336" y="881744"/>
            <a:ext cx="96645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Science-</a:t>
            </a:r>
            <a:r>
              <a:rPr lang="en-IN" sz="2400" dirty="0">
                <a:cs typeface="Calibri" panose="020F0502020204030204" pitchFamily="34" charset="0"/>
              </a:rPr>
              <a:t> </a:t>
            </a:r>
            <a:r>
              <a:rPr lang="en-IN" sz="2400" dirty="0" err="1">
                <a:cs typeface="Calibri" panose="020F0502020204030204" pitchFamily="34" charset="0"/>
              </a:rPr>
              <a:t>Srilakshmi</a:t>
            </a:r>
            <a:r>
              <a:rPr lang="en-IN" sz="2400" dirty="0">
                <a:cs typeface="Calibri" panose="020F0502020204030204" pitchFamily="34" charset="0"/>
              </a:rPr>
              <a:t>, Prosper Montague Publishing Group Ltd., Hamlyn, London. 2003.</a:t>
            </a:r>
          </a:p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&amp; Nutrition- </a:t>
            </a:r>
            <a:r>
              <a:rPr lang="en-IN" sz="2400" dirty="0" err="1">
                <a:cs typeface="Calibri" panose="020F0502020204030204" pitchFamily="34" charset="0"/>
              </a:rPr>
              <a:t>Swaminathan</a:t>
            </a:r>
            <a:r>
              <a:rPr lang="en-IN" sz="2400" dirty="0">
                <a:cs typeface="Calibri" panose="020F0502020204030204" pitchFamily="34" charset="0"/>
              </a:rPr>
              <a:t>, The Bangalore Printing &amp; publishing co ltd., Vol I, Second Edition, Bangalore (1995).</a:t>
            </a: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</a:rPr>
              <a:t>An Introduction to Lifestyle Management: </a:t>
            </a:r>
            <a:r>
              <a:rPr lang="en-US" sz="2400" dirty="0">
                <a:solidFill>
                  <a:srgbClr val="333333"/>
                </a:solidFill>
              </a:rPr>
              <a:t>Facilitator’s Handbook, Dr. Anja Morris-Paxton,  2019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47336" y="208635"/>
            <a:ext cx="3606018" cy="64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REFERENCE BOOKS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6092" y="3703606"/>
            <a:ext cx="6138347" cy="643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DEVELOPED RESOURCE MATERIALS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6092" y="4191529"/>
            <a:ext cx="9645748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6092" y="4302175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Macronutrient Imbalance: Developed PDF attached in Ample course content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266092" y="5155109"/>
            <a:ext cx="2740045" cy="643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LOCAL VIDEO 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7610" y="5723270"/>
            <a:ext cx="9664504" cy="94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>
                <a:hlinkClick r:id="rId3"/>
              </a:rPr>
              <a:t>www</a:t>
            </a:r>
            <a:r>
              <a:rPr lang="en-IN" dirty="0">
                <a:hlinkClick r:id="rId3"/>
              </a:rPr>
              <a:t>.youtube.com/watch?v=wxzc</a:t>
            </a:r>
            <a:r>
              <a:rPr lang="en-IN">
                <a:hlinkClick r:id="rId3"/>
              </a:rPr>
              <a:t>_2c6GMg</a:t>
            </a:r>
            <a:r>
              <a:rPr lang="en-IN"/>
              <a:t> </a:t>
            </a:r>
            <a:r>
              <a:rPr lang="en-US" sz="2400"/>
              <a:t>- </a:t>
            </a:r>
            <a:r>
              <a:rPr lang="en-US" sz="2400" dirty="0"/>
              <a:t>Video is available in Ample course content   </a:t>
            </a:r>
          </a:p>
        </p:txBody>
      </p:sp>
    </p:spTree>
    <p:extLst>
      <p:ext uri="{BB962C8B-B14F-4D97-AF65-F5344CB8AC3E}">
        <p14:creationId xmlns:p14="http://schemas.microsoft.com/office/powerpoint/2010/main" val="1176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9D347-4BDF-4FF2-AC68-304AE594A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8" t="1245" r="8840" b="5324"/>
          <a:stretch/>
        </p:blipFill>
        <p:spPr>
          <a:xfrm>
            <a:off x="102637" y="148328"/>
            <a:ext cx="6325385" cy="65613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962E5C-B1E6-41B9-95BA-056B58DE82E9}"/>
              </a:ext>
            </a:extLst>
          </p:cNvPr>
          <p:cNvSpPr txBox="1"/>
          <p:nvPr/>
        </p:nvSpPr>
        <p:spPr>
          <a:xfrm>
            <a:off x="6624734" y="2136710"/>
            <a:ext cx="48425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0B050"/>
                </a:solidFill>
              </a:rPr>
              <a:t>HEALTHY EATING</a:t>
            </a:r>
          </a:p>
          <a:p>
            <a:pPr algn="ctr"/>
            <a:r>
              <a:rPr lang="en-US" sz="5000" b="1" dirty="0">
                <a:solidFill>
                  <a:srgbClr val="00B050"/>
                </a:solidFill>
              </a:rPr>
              <a:t/>
            </a:r>
            <a:br>
              <a:rPr lang="en-US" sz="5000" b="1" dirty="0">
                <a:solidFill>
                  <a:srgbClr val="00B050"/>
                </a:solidFill>
              </a:rPr>
            </a:br>
            <a:r>
              <a:rPr lang="en-US" sz="5000" b="1" dirty="0">
                <a:solidFill>
                  <a:srgbClr val="00B050"/>
                </a:solidFill>
              </a:rPr>
              <a:t>HEATHY LIVING</a:t>
            </a:r>
            <a:endParaRPr lang="en-IN" sz="5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5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78AC6-B060-4446-97BB-9B785A5AF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297" y="204960"/>
            <a:ext cx="11680597" cy="435133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Malnutrition </a:t>
            </a:r>
            <a:r>
              <a:rPr lang="en-US" b="1" dirty="0"/>
              <a:t>is a condition that results from eating </a:t>
            </a:r>
            <a:r>
              <a:rPr lang="en-US" b="1" dirty="0">
                <a:solidFill>
                  <a:srgbClr val="FF0000"/>
                </a:solidFill>
              </a:rPr>
              <a:t>a diet in which one or more nutrients are either not enough or are too much such </a:t>
            </a:r>
            <a:r>
              <a:rPr lang="en-US" b="1" dirty="0"/>
              <a:t>that the diet causes health problems. It may involve calories, protein, carbohydrates, fat, vitamins or minerals.</a:t>
            </a:r>
          </a:p>
          <a:p>
            <a:r>
              <a:rPr lang="en-US" b="1" dirty="0">
                <a:solidFill>
                  <a:schemeClr val="accent1"/>
                </a:solidFill>
              </a:rPr>
              <a:t>Overnutrition</a:t>
            </a:r>
            <a:r>
              <a:rPr lang="en-US" b="1" dirty="0"/>
              <a:t> is a form of malnutrition in which the </a:t>
            </a:r>
            <a:r>
              <a:rPr lang="en-US" b="1" dirty="0">
                <a:solidFill>
                  <a:srgbClr val="FF0000"/>
                </a:solidFill>
              </a:rPr>
              <a:t>intake of nutrients is oversupplied</a:t>
            </a:r>
            <a:r>
              <a:rPr lang="en-US" b="1" dirty="0"/>
              <a:t>. The amount of nutrients exceeds the amount required for normal growth, development, and metabolism.</a:t>
            </a:r>
          </a:p>
          <a:p>
            <a:r>
              <a:rPr lang="en-US" b="1" dirty="0">
                <a:solidFill>
                  <a:schemeClr val="accent1"/>
                </a:solidFill>
              </a:rPr>
              <a:t>Undernutrition</a:t>
            </a:r>
            <a:r>
              <a:rPr lang="en-US" b="1" dirty="0"/>
              <a:t> is a </a:t>
            </a:r>
            <a:r>
              <a:rPr lang="en-US" b="1" dirty="0">
                <a:solidFill>
                  <a:srgbClr val="FF0000"/>
                </a:solidFill>
              </a:rPr>
              <a:t>deficiency of calories or of one or more essential nutrients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6B1899-E0D1-4D33-A7A0-9E02AC69A04A}"/>
              </a:ext>
            </a:extLst>
          </p:cNvPr>
          <p:cNvSpPr/>
          <p:nvPr/>
        </p:nvSpPr>
        <p:spPr>
          <a:xfrm>
            <a:off x="4356755" y="3765251"/>
            <a:ext cx="2253006" cy="1067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MALNUTRITION</a:t>
            </a:r>
            <a:endParaRPr lang="en-IN" sz="22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9C44F9D-E212-452A-B719-217342C7BC5F}"/>
              </a:ext>
            </a:extLst>
          </p:cNvPr>
          <p:cNvGrpSpPr/>
          <p:nvPr/>
        </p:nvGrpSpPr>
        <p:grpSpPr>
          <a:xfrm>
            <a:off x="1533803" y="4945941"/>
            <a:ext cx="2253006" cy="1707097"/>
            <a:chOff x="1673786" y="5643169"/>
            <a:chExt cx="2253006" cy="15270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F63CC75-438A-4530-8349-F773F9E9E3B1}"/>
                </a:ext>
              </a:extLst>
            </p:cNvPr>
            <p:cNvSpPr/>
            <p:nvPr/>
          </p:nvSpPr>
          <p:spPr>
            <a:xfrm>
              <a:off x="1673786" y="5643169"/>
              <a:ext cx="2253006" cy="15270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/>
                <a:t>UNDERNUTRITION</a:t>
              </a:r>
              <a:endParaRPr lang="en-IN" b="1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14EDA7-34D6-4F36-AB36-9B952A1D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4576" y="5747042"/>
              <a:ext cx="1522450" cy="105051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5CC494-51C1-4624-A9EC-1F17ADD2EEDA}"/>
              </a:ext>
            </a:extLst>
          </p:cNvPr>
          <p:cNvGrpSpPr/>
          <p:nvPr/>
        </p:nvGrpSpPr>
        <p:grpSpPr>
          <a:xfrm>
            <a:off x="6649039" y="4867491"/>
            <a:ext cx="2383410" cy="1863998"/>
            <a:chOff x="6374090" y="5047071"/>
            <a:chExt cx="2253006" cy="10675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74CD57A-0F86-40AE-A552-ECBE4617A408}"/>
                </a:ext>
              </a:extLst>
            </p:cNvPr>
            <p:cNvSpPr/>
            <p:nvPr/>
          </p:nvSpPr>
          <p:spPr>
            <a:xfrm>
              <a:off x="6374090" y="5047071"/>
              <a:ext cx="2253006" cy="10675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b="1" dirty="0"/>
                <a:t>OVERNUTRITION</a:t>
              </a:r>
              <a:endParaRPr lang="en-IN" b="1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7F6890-13BF-4162-9868-8E40595F1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0226" y="5132618"/>
              <a:ext cx="1320992" cy="739095"/>
            </a:xfrm>
            <a:prstGeom prst="rect">
              <a:avLst/>
            </a:prstGeom>
          </p:spPr>
        </p:pic>
      </p:grpSp>
      <p:sp>
        <p:nvSpPr>
          <p:cNvPr id="11" name="Arrow: Left-Right-Up 10">
            <a:extLst>
              <a:ext uri="{FF2B5EF4-FFF2-40B4-BE49-F238E27FC236}">
                <a16:creationId xmlns:a16="http://schemas.microsoft.com/office/drawing/2014/main" id="{568A7B1B-B57F-466E-8CAB-1B35758F9BA5}"/>
              </a:ext>
            </a:extLst>
          </p:cNvPr>
          <p:cNvSpPr/>
          <p:nvPr/>
        </p:nvSpPr>
        <p:spPr>
          <a:xfrm>
            <a:off x="4356755" y="4832838"/>
            <a:ext cx="2074364" cy="1281819"/>
          </a:xfrm>
          <a:prstGeom prst="leftRightUpArrow">
            <a:avLst>
              <a:gd name="adj1" fmla="val 6910"/>
              <a:gd name="adj2" fmla="val 2017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4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C22F-A243-4AAD-AD64-F8E825869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400" y="160380"/>
            <a:ext cx="9529200" cy="789892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b="1" dirty="0"/>
              <a:t>DEFICIENCY SYMPTOMS OF CARBOHYDRATES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E6D50-A6DF-42D9-B45C-9C73D2448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6612" y="1662572"/>
            <a:ext cx="3045643" cy="270203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000" b="1" dirty="0"/>
              <a:t>Muscle cramps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000" b="1" dirty="0"/>
              <a:t>Fatigue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000" b="1" dirty="0"/>
              <a:t>Dizziness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000" b="1" dirty="0"/>
              <a:t>Headache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000" b="1" dirty="0"/>
              <a:t>Confusion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000" b="1" dirty="0"/>
              <a:t>Sweating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799A2-A1A8-4494-A065-CC54BF18A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03"/>
          <a:stretch/>
        </p:blipFill>
        <p:spPr>
          <a:xfrm>
            <a:off x="9397373" y="4706751"/>
            <a:ext cx="2750043" cy="20036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F77DC8-DF26-44A2-914E-869E9D0EDEA7}"/>
              </a:ext>
            </a:extLst>
          </p:cNvPr>
          <p:cNvSpPr/>
          <p:nvPr/>
        </p:nvSpPr>
        <p:spPr>
          <a:xfrm>
            <a:off x="6423072" y="1662572"/>
            <a:ext cx="2974301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Acidosis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Fast heart beat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Ketosis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Hypoglycemia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b="1" dirty="0"/>
              <a:t>Constipation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65F48B-33FA-4BC2-AA9A-839D4872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330" y="4694018"/>
            <a:ext cx="2750043" cy="2003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AEBE8E-F99E-453F-AC35-2898539D9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958" y="4706751"/>
            <a:ext cx="3706372" cy="2003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F43ECC-0FC3-41F9-8177-F6D66BEB5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4" y="4694018"/>
            <a:ext cx="2688450" cy="20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7040-6F8D-4F03-BE32-CA7C300AA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705"/>
            <a:ext cx="5145470" cy="888904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EXCESS CONDITIONS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DED10-02CB-4C6B-B303-1852FB953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64" y="1550612"/>
            <a:ext cx="6542201" cy="3926361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Obesity.</a:t>
            </a:r>
            <a:r>
              <a:rPr lang="en-US" b="1" dirty="0"/>
              <a:t>...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</a:t>
            </a:r>
            <a:r>
              <a:rPr lang="en-US" b="1" u="sng" dirty="0">
                <a:solidFill>
                  <a:srgbClr val="FF0000"/>
                </a:solidFill>
              </a:rPr>
              <a:t>N</a:t>
            </a:r>
            <a:r>
              <a:rPr lang="en-US" b="1" dirty="0"/>
              <a:t>on-</a:t>
            </a:r>
            <a:r>
              <a:rPr lang="en-US" b="1" u="sng" dirty="0">
                <a:solidFill>
                  <a:srgbClr val="FF0000"/>
                </a:solidFill>
              </a:rPr>
              <a:t>I</a:t>
            </a:r>
            <a:r>
              <a:rPr lang="en-US" b="1" dirty="0"/>
              <a:t>nsulin </a:t>
            </a:r>
            <a:r>
              <a:rPr lang="en-US" b="1" u="sng" dirty="0">
                <a:solidFill>
                  <a:srgbClr val="FF0000"/>
                </a:solidFill>
              </a:rPr>
              <a:t>D</a:t>
            </a:r>
            <a:r>
              <a:rPr lang="en-US" b="1" dirty="0"/>
              <a:t>ependent </a:t>
            </a:r>
            <a:r>
              <a:rPr lang="en-US" b="1" u="sng" dirty="0">
                <a:solidFill>
                  <a:srgbClr val="FF0000"/>
                </a:solidFill>
              </a:rPr>
              <a:t>D</a:t>
            </a:r>
            <a:r>
              <a:rPr lang="en-US" b="1" dirty="0"/>
              <a:t>iabetes mellitus (</a:t>
            </a:r>
            <a:r>
              <a:rPr lang="en-US" b="1" dirty="0">
                <a:solidFill>
                  <a:srgbClr val="FF0000"/>
                </a:solidFill>
              </a:rPr>
              <a:t>NIDDM</a:t>
            </a:r>
            <a:r>
              <a:rPr lang="en-US" b="1" dirty="0"/>
              <a:t>) ...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Cardiovascular disease. ...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Cancer. ...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Gastrointestinal diseases. ...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 Dental caries. ...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1E0F9-ABC8-403A-BE8E-AD14E8FA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366" y="109440"/>
            <a:ext cx="5145470" cy="66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3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81" y="85201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3" y="2588456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9A7427-C9F6-43CE-BF81-602032E917B8}"/>
              </a:ext>
            </a:extLst>
          </p:cNvPr>
          <p:cNvSpPr/>
          <p:nvPr/>
        </p:nvSpPr>
        <p:spPr>
          <a:xfrm>
            <a:off x="503846" y="795934"/>
            <a:ext cx="7515325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1. __________________ are examples of high energy high nutrient food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b="1" dirty="0"/>
              <a:t>Fruits &amp; vegetables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b="1" dirty="0"/>
              <a:t>Chocolate &amp; Ice cream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b="1" dirty="0"/>
              <a:t>Milk &amp; Cheese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b="1" dirty="0"/>
              <a:t>Pancake &amp; Maple syrup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FF0000"/>
                </a:solidFill>
              </a:rPr>
              <a:t>2. When energy intake decreases and energy expenditure increases, body weight ______________.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b="1" dirty="0"/>
              <a:t>Remains the Same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b="1" dirty="0"/>
              <a:t>Goes Up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b="1" dirty="0"/>
              <a:t>Goes Down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2800" b="1" dirty="0"/>
              <a:t>Is unstable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3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D481-15BE-4781-A6C8-EA9F23377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505" y="102637"/>
            <a:ext cx="5077408" cy="810532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PROTEIN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72DC3-5DCB-44E9-814D-75B5A8288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03" y="2189011"/>
            <a:ext cx="6575210" cy="435133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SIGNS AND SYMPTOMS </a:t>
            </a:r>
            <a:r>
              <a:rPr lang="en-US" b="1" dirty="0"/>
              <a:t>:</a:t>
            </a:r>
          </a:p>
          <a:p>
            <a:r>
              <a:rPr lang="en-US" b="1" dirty="0"/>
              <a:t>Skin, hair and nail problems.</a:t>
            </a:r>
          </a:p>
          <a:p>
            <a:r>
              <a:rPr lang="en-US" b="1" dirty="0"/>
              <a:t>Loss of muscle mass.</a:t>
            </a:r>
          </a:p>
          <a:p>
            <a:r>
              <a:rPr lang="en-US" b="1" dirty="0"/>
              <a:t>Increased risk of bone fractures.</a:t>
            </a:r>
          </a:p>
          <a:p>
            <a:r>
              <a:rPr lang="en-US" b="1" dirty="0"/>
              <a:t>Bigger appetite and increased calorie intake.</a:t>
            </a:r>
          </a:p>
          <a:p>
            <a:r>
              <a:rPr lang="en-US" b="1" dirty="0"/>
              <a:t>Risk of infections.</a:t>
            </a:r>
          </a:p>
          <a:p>
            <a:r>
              <a:rPr lang="en-US" b="1" dirty="0"/>
              <a:t>Fatty liver.</a:t>
            </a:r>
          </a:p>
          <a:p>
            <a:r>
              <a:rPr lang="en-US" b="1" dirty="0"/>
              <a:t>May inhibit proper body growth in children.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4A9BC-3ACB-415A-A2EB-9304427BB1DC}"/>
              </a:ext>
            </a:extLst>
          </p:cNvPr>
          <p:cNvSpPr/>
          <p:nvPr/>
        </p:nvSpPr>
        <p:spPr>
          <a:xfrm>
            <a:off x="110412" y="836909"/>
            <a:ext cx="12168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Insufficient of protein may cause various health problems such as </a:t>
            </a:r>
            <a:r>
              <a:rPr lang="en-US" sz="2400" b="1" dirty="0">
                <a:solidFill>
                  <a:srgbClr val="FF0000"/>
                </a:solidFill>
              </a:rPr>
              <a:t>kwashiorkor, marasmus, impaired mental health, edema, organ failure, wasting and shrinkage of muscle tissues, and weakness of immune system.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9ED58D-F528-4707-AF7E-3DA6762A4832}"/>
              </a:ext>
            </a:extLst>
          </p:cNvPr>
          <p:cNvGrpSpPr/>
          <p:nvPr/>
        </p:nvGrpSpPr>
        <p:grpSpPr>
          <a:xfrm>
            <a:off x="6820679" y="2189011"/>
            <a:ext cx="5197150" cy="4668989"/>
            <a:chOff x="7100462" y="2502950"/>
            <a:chExt cx="4960099" cy="44874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8335C8-B635-48A0-AA06-9226A03F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0462" y="2521128"/>
              <a:ext cx="2462769" cy="164242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2E4C30-075E-4138-A535-59AFAF12B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285"/>
            <a:stretch/>
          </p:blipFill>
          <p:spPr>
            <a:xfrm>
              <a:off x="9532874" y="2502950"/>
              <a:ext cx="2527687" cy="21379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31DF7B-F587-47F5-B33E-17A3AFE5C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106" t="4190" r="10299" b="10019"/>
            <a:stretch/>
          </p:blipFill>
          <p:spPr>
            <a:xfrm>
              <a:off x="7100462" y="4199054"/>
              <a:ext cx="2322811" cy="279139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44FA7F-75E8-4978-BC6C-3BD2D501B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2875" y="4559764"/>
              <a:ext cx="2527686" cy="2275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325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9BE9-37BA-4C77-8EB2-1E669F241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38" y="209939"/>
            <a:ext cx="9638866" cy="598765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SYMPTOMS OF PROTEIN DEFICIENCY ANEMIA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D7EBC5-4CB3-4B1F-B4A9-A94554492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401" b="10204"/>
          <a:stretch/>
        </p:blipFill>
        <p:spPr>
          <a:xfrm>
            <a:off x="702337" y="1225616"/>
            <a:ext cx="5071000" cy="23349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7BF53-492F-4E24-A2C6-29DABD3A5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17" r="7363" b="18191"/>
          <a:stretch/>
        </p:blipFill>
        <p:spPr>
          <a:xfrm rot="5400000">
            <a:off x="-47168" y="4186213"/>
            <a:ext cx="2516935" cy="2355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ED2E4-0D86-4ECA-8DE2-E70D28304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025" y="4105469"/>
            <a:ext cx="3111544" cy="2486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D077F7-36CA-441F-B9F7-265BC9613B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24" t="15390" r="31051" b="13860"/>
          <a:stretch/>
        </p:blipFill>
        <p:spPr>
          <a:xfrm>
            <a:off x="9142157" y="4105466"/>
            <a:ext cx="2835860" cy="24866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DDD47-8C9D-4142-90D9-ECBBDA6AE0FA}"/>
              </a:ext>
            </a:extLst>
          </p:cNvPr>
          <p:cNvSpPr txBox="1"/>
          <p:nvPr/>
        </p:nvSpPr>
        <p:spPr>
          <a:xfrm>
            <a:off x="9004315" y="6542703"/>
            <a:ext cx="3111544" cy="37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LOWERED HB </a:t>
            </a:r>
            <a:r>
              <a:rPr lang="en-US" b="1" dirty="0" err="1"/>
              <a:t>COunt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5985BD-8260-41F3-969A-597251037E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82" r="17069"/>
          <a:stretch/>
        </p:blipFill>
        <p:spPr>
          <a:xfrm>
            <a:off x="5845182" y="4135792"/>
            <a:ext cx="3193073" cy="24866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37536A-9B9E-4251-9A1B-E9E0F19CFA1C}"/>
              </a:ext>
            </a:extLst>
          </p:cNvPr>
          <p:cNvSpPr txBox="1"/>
          <p:nvPr/>
        </p:nvSpPr>
        <p:spPr>
          <a:xfrm>
            <a:off x="6128765" y="6547756"/>
            <a:ext cx="3111544" cy="37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SPOON SHAPED NAILS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6D84E-7982-4C94-9C51-BF81ABCAF044}"/>
              </a:ext>
            </a:extLst>
          </p:cNvPr>
          <p:cNvSpPr txBox="1"/>
          <p:nvPr/>
        </p:nvSpPr>
        <p:spPr>
          <a:xfrm>
            <a:off x="2389024" y="6510437"/>
            <a:ext cx="3111544" cy="37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PALE SKIN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3A8DA6-6F9B-4977-B2CC-63CAF6A38700}"/>
              </a:ext>
            </a:extLst>
          </p:cNvPr>
          <p:cNvSpPr txBox="1"/>
          <p:nvPr/>
        </p:nvSpPr>
        <p:spPr>
          <a:xfrm>
            <a:off x="-257114" y="6480110"/>
            <a:ext cx="3111544" cy="37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TRANSVERSE LINES IN NAILS</a:t>
            </a:r>
            <a:endParaRPr lang="en-IN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1FAD8D-8A75-4324-8F33-8F9C72642DE0}"/>
              </a:ext>
            </a:extLst>
          </p:cNvPr>
          <p:cNvSpPr txBox="1"/>
          <p:nvPr/>
        </p:nvSpPr>
        <p:spPr>
          <a:xfrm>
            <a:off x="6666830" y="3661878"/>
            <a:ext cx="346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WEIGHT LOSS (MUSCLE WASTING)</a:t>
            </a:r>
            <a:endParaRPr lang="en-IN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F3D02B-C514-4525-8D32-3861F083C2A0}"/>
              </a:ext>
            </a:extLst>
          </p:cNvPr>
          <p:cNvSpPr txBox="1"/>
          <p:nvPr/>
        </p:nvSpPr>
        <p:spPr>
          <a:xfrm>
            <a:off x="2594025" y="3553996"/>
            <a:ext cx="123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PALE EYES</a:t>
            </a: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9954E-989C-4E6C-B374-62ED3BD1D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1761" y="1171428"/>
            <a:ext cx="2891794" cy="25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0FB6-6B74-4245-8CD9-42203058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347" y="315340"/>
            <a:ext cx="7382069" cy="586597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PROTEIN ENERGY MALNUTRITION</a:t>
            </a:r>
            <a:endParaRPr lang="en-IN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132C72-AC33-46CA-9CD9-8C3B90A4C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36" y="1239410"/>
            <a:ext cx="1142355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Protein–energy malnutrition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sometimes called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protein-energy undernutrition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PEU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is a form of malnutrition that is defined as a range of pathological conditions arising from coincident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lack of dietary protein and/or energy (calories)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varying proportions. The condition has mild, moderate, and severe degrees.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75496-7FFD-4017-862A-97A4B27D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77" b="6742"/>
          <a:stretch/>
        </p:blipFill>
        <p:spPr>
          <a:xfrm>
            <a:off x="5486400" y="3210261"/>
            <a:ext cx="6705600" cy="30604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B76EFE-9A1D-4BC6-9AB8-B771180B11CB}"/>
              </a:ext>
            </a:extLst>
          </p:cNvPr>
          <p:cNvSpPr/>
          <p:nvPr/>
        </p:nvSpPr>
        <p:spPr>
          <a:xfrm>
            <a:off x="202388" y="3647739"/>
            <a:ext cx="5095476" cy="2185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dirty="0">
                <a:solidFill>
                  <a:srgbClr val="FF0000"/>
                </a:solidFill>
                <a:latin typeface="Arial" panose="020B0604020202020204" pitchFamily="34" charset="0"/>
              </a:rPr>
              <a:t>Types: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600" dirty="0">
                <a:latin typeface="Arial" panose="020B0604020202020204" pitchFamily="34" charset="0"/>
              </a:rPr>
              <a:t> </a:t>
            </a:r>
            <a:r>
              <a:rPr lang="en-US" altLang="en-US" sz="3200" b="1" dirty="0">
                <a:solidFill>
                  <a:srgbClr val="7030A0"/>
                </a:solidFill>
                <a:latin typeface="Arial" panose="020B0604020202020204" pitchFamily="34" charset="0"/>
              </a:rPr>
              <a:t>Kwashiorkor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solidFill>
                  <a:srgbClr val="7030A0"/>
                </a:solidFill>
                <a:latin typeface="Arial" panose="020B0604020202020204" pitchFamily="34" charset="0"/>
              </a:rPr>
              <a:t> Marasmus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b="1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3200" b="1" dirty="0" err="1">
                <a:solidFill>
                  <a:srgbClr val="7030A0"/>
                </a:solidFill>
                <a:latin typeface="Arial" panose="020B0604020202020204" pitchFamily="34" charset="0"/>
              </a:rPr>
              <a:t>Marasmic</a:t>
            </a:r>
            <a:r>
              <a:rPr lang="en-US" altLang="en-US" sz="3200" b="1" dirty="0">
                <a:solidFill>
                  <a:srgbClr val="7030A0"/>
                </a:solidFill>
                <a:latin typeface="Arial" panose="020B0604020202020204" pitchFamily="34" charset="0"/>
              </a:rPr>
              <a:t> kwashiorkor</a:t>
            </a:r>
          </a:p>
        </p:txBody>
      </p:sp>
    </p:spTree>
    <p:extLst>
      <p:ext uri="{BB962C8B-B14F-4D97-AF65-F5344CB8AC3E}">
        <p14:creationId xmlns:p14="http://schemas.microsoft.com/office/powerpoint/2010/main" val="27773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FEE593-B833-4F46-A338-1E68CBA54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60"/>
            <a:ext cx="12192000" cy="68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851</Words>
  <Application>Microsoft Office PowerPoint</Application>
  <PresentationFormat>Widescreen</PresentationFormat>
  <Paragraphs>149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Bell MT</vt:lpstr>
      <vt:lpstr>Calibri</vt:lpstr>
      <vt:lpstr>Calibri Light</vt:lpstr>
      <vt:lpstr>Wingdings</vt:lpstr>
      <vt:lpstr>Office Theme</vt:lpstr>
      <vt:lpstr>HEALTH AND LIFESTYLE CLASS - 3 MACRONUTRIENT IMBALANCE</vt:lpstr>
      <vt:lpstr>PowerPoint Presentation</vt:lpstr>
      <vt:lpstr>DEFICIENCY SYMPTOMS OF CARBOHYDRATES</vt:lpstr>
      <vt:lpstr>EXCESS CONDITIONS</vt:lpstr>
      <vt:lpstr>Find your answer</vt:lpstr>
      <vt:lpstr>PROTEIN DEFICIENCY</vt:lpstr>
      <vt:lpstr>SYMPTOMS OF PROTEIN DEFICIENCY ANEMIA</vt:lpstr>
      <vt:lpstr>PROTEIN ENERGY MALNUTRITION</vt:lpstr>
      <vt:lpstr>PowerPoint Presentation</vt:lpstr>
      <vt:lpstr>KWASHIORKOR (Calorie Deficiency)</vt:lpstr>
      <vt:lpstr>MARASMUS  (Protein and Energy Deficiency)</vt:lpstr>
      <vt:lpstr>MARASMIC KWASHIORKOR</vt:lpstr>
      <vt:lpstr>PowerPoint Presentation</vt:lpstr>
      <vt:lpstr>Find your answer</vt:lpstr>
      <vt:lpstr>FATS</vt:lpstr>
      <vt:lpstr>EXCESS FAT LEADS TO:</vt:lpstr>
      <vt:lpstr>Find your answer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CONSEQUENCES OF MACRONUTRIENT IMBALANCE</dc:title>
  <dc:creator>hari chandrasekar</dc:creator>
  <cp:lastModifiedBy>Lenovo</cp:lastModifiedBy>
  <cp:revision>71</cp:revision>
  <dcterms:created xsi:type="dcterms:W3CDTF">2020-07-12T11:26:42Z</dcterms:created>
  <dcterms:modified xsi:type="dcterms:W3CDTF">2021-10-06T12:23:52Z</dcterms:modified>
</cp:coreProperties>
</file>